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361488" cy="6858000"/>
  <p:notesSz cx="6792913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32" y="-84"/>
      </p:cViewPr>
      <p:guideLst>
        <p:guide orient="horz" pos="2160"/>
        <p:guide pos="29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2" y="2130426"/>
            <a:ext cx="795726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3" y="3886200"/>
            <a:ext cx="655304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7AEA-4A49-430F-8E56-00DC913773EE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9C02-45AF-4CB8-948D-4B2C3BE66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7AEA-4A49-430F-8E56-00DC913773EE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9C02-45AF-4CB8-948D-4B2C3BE66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7079" y="274639"/>
            <a:ext cx="210633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4" y="274639"/>
            <a:ext cx="616298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7AEA-4A49-430F-8E56-00DC913773EE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9C02-45AF-4CB8-948D-4B2C3BE66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7AEA-4A49-430F-8E56-00DC913773EE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9C02-45AF-4CB8-948D-4B2C3BE66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3" y="4406901"/>
            <a:ext cx="795726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3" y="2906713"/>
            <a:ext cx="795726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7AEA-4A49-430F-8E56-00DC913773EE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9C02-45AF-4CB8-948D-4B2C3BE66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075" y="1600201"/>
            <a:ext cx="41346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8757" y="1600201"/>
            <a:ext cx="41346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7AEA-4A49-430F-8E56-00DC913773EE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9C02-45AF-4CB8-948D-4B2C3BE66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535113"/>
            <a:ext cx="41362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74" y="2174875"/>
            <a:ext cx="41362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06" y="1535113"/>
            <a:ext cx="41379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5506" y="2174875"/>
            <a:ext cx="41379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7AEA-4A49-430F-8E56-00DC913773EE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9C02-45AF-4CB8-948D-4B2C3BE66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7AEA-4A49-430F-8E56-00DC913773EE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9C02-45AF-4CB8-948D-4B2C3BE66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7AEA-4A49-430F-8E56-00DC913773EE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9C02-45AF-4CB8-948D-4B2C3BE66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5" y="273050"/>
            <a:ext cx="307986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0082" y="273051"/>
            <a:ext cx="52333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5" y="1435101"/>
            <a:ext cx="30798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7AEA-4A49-430F-8E56-00DC913773EE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9C02-45AF-4CB8-948D-4B2C3BE66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7" y="4800600"/>
            <a:ext cx="56168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7" y="612775"/>
            <a:ext cx="56168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7" y="5367338"/>
            <a:ext cx="56168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7AEA-4A49-430F-8E56-00DC913773EE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9C02-45AF-4CB8-948D-4B2C3BE66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5" y="1600201"/>
            <a:ext cx="842533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8075" y="6356351"/>
            <a:ext cx="2184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87AEA-4A49-430F-8E56-00DC913773EE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98509" y="6356351"/>
            <a:ext cx="296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09067" y="6356351"/>
            <a:ext cx="2184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79C02-45AF-4CB8-948D-4B2C3BE66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408937" y="116633"/>
            <a:ext cx="2952551" cy="6480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05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Челябинский центр диагностики и мониторинга устройств инфраструктуры Дирекции диагностики и мониторинга инфраструктуры – структурного подразделения</a:t>
            </a:r>
            <a:r>
              <a:rPr kumimoji="0" lang="ru-RU" sz="105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Центральной дирекции инфраструктуры – филиала ОАО «РЖД»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000" b="1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1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000" b="1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1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000" b="1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1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000" b="1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1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000" b="1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1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000" b="1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1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000" b="1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1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000" b="1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1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000" b="1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1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000" b="1" i="1" dirty="0" smtClean="0"/>
              <a:t>Предлагает  целевое обучение по специальности:</a:t>
            </a:r>
            <a:endParaRPr lang="ru-RU" sz="1000" b="1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23.05.06. – «Строительство железных дорог, мостов и транспортных тоннелей»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00" b="1" i="1" baseline="0" dirty="0" smtClean="0"/>
              <a:t>Управление техническим</a:t>
            </a:r>
            <a:r>
              <a:rPr lang="ru-RU" sz="1400" b="1" i="1" baseline="0" dirty="0" smtClean="0"/>
              <a:t> </a:t>
            </a:r>
            <a:r>
              <a:rPr lang="ru-RU" sz="1000" b="1" i="1" baseline="0" dirty="0" smtClean="0"/>
              <a:t>состоянием железнодорожного пути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Мосты и транспортные тоннели</a:t>
            </a:r>
            <a:endParaRPr kumimoji="0" lang="ru-RU" sz="1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0041" y="1340768"/>
            <a:ext cx="291144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3280051" y="188641"/>
            <a:ext cx="2727666" cy="6480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i="1" u="sng" dirty="0" smtClean="0"/>
              <a:t>К</a:t>
            </a:r>
            <a:r>
              <a:rPr kumimoji="0" lang="ru-RU" sz="1400" b="1" i="1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онтакты</a:t>
            </a:r>
            <a:r>
              <a:rPr kumimoji="0" lang="ru-RU" sz="14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Начальник сектора управления персоналом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i="1" dirty="0" smtClean="0"/>
              <a:t>Булдакова Татьяна Александровна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723-48-48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Специалист по управлению персоналом                                      </a:t>
            </a: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Базило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Ирина Васильевна                            723-48-36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i="1" dirty="0" smtClean="0"/>
              <a:t>А</a:t>
            </a: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дрес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 454078, г.Челябинск,    ул. Стекольная,  </a:t>
            </a: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.47А</a:t>
            </a:r>
          </a:p>
          <a:p>
            <a:pPr marL="0" marR="0" lvl="0" indent="216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3" name="Picture 5" descr="ПС-249"/>
          <p:cNvPicPr>
            <a:picLocks noChangeAspect="1" noChangeArrowheads="1"/>
          </p:cNvPicPr>
          <p:nvPr/>
        </p:nvPicPr>
        <p:blipFill>
          <a:blip r:embed="rId3" cstate="print"/>
          <a:srcRect b="14534"/>
          <a:stretch>
            <a:fillRect/>
          </a:stretch>
        </p:blipFill>
        <p:spPr bwMode="auto">
          <a:xfrm>
            <a:off x="110061" y="188640"/>
            <a:ext cx="2698475" cy="16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9" descr="ПС-714-P1050326"/>
          <p:cNvPicPr>
            <a:picLocks noChangeAspect="1" noChangeArrowheads="1"/>
          </p:cNvPicPr>
          <p:nvPr/>
        </p:nvPicPr>
        <p:blipFill>
          <a:blip r:embed="rId4" cstate="print"/>
          <a:srcRect b="13022"/>
          <a:stretch>
            <a:fillRect/>
          </a:stretch>
        </p:blipFill>
        <p:spPr bwMode="auto">
          <a:xfrm>
            <a:off x="110063" y="1988841"/>
            <a:ext cx="2698474" cy="183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 l="22142" t="33624" r="52610" b="39383"/>
          <a:stretch>
            <a:fillRect/>
          </a:stretch>
        </p:blipFill>
        <p:spPr bwMode="auto">
          <a:xfrm>
            <a:off x="110061" y="4149080"/>
            <a:ext cx="26984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257502" y="188641"/>
            <a:ext cx="2727666" cy="2304256"/>
          </a:xfrm>
        </p:spPr>
        <p:txBody>
          <a:bodyPr>
            <a:no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Дорожный центр диагностики путевого хозяйства Южно-Уральской железной дороги (ПЦД) создан 1 июля 2002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 февраля 2018 года создан Челябинский центр диагностики и мониторинга устройств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инфраструктуры -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структурное подразделение Дирекции диагностики и мониторинга инфраструктуры - структурного подразделения Центральной дирекции инфраструктуры - филиала ОАО РЖД (приказ Генерального директора – председателя правления ОАОО «РЖД» О.В.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Белозерова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от 30.10.208 № 86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3206330" y="116633"/>
            <a:ext cx="2875107" cy="6480175"/>
          </a:xfrm>
        </p:spPr>
        <p:txBody>
          <a:bodyPr>
            <a:noAutofit/>
          </a:bodyPr>
          <a:lstStyle/>
          <a:p>
            <a:pPr marL="0" indent="216000" algn="just">
              <a:spcBef>
                <a:spcPts val="0"/>
              </a:spcBef>
              <a:buNone/>
            </a:pP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Основной функциональной задачей центра является диагностика устройств инфраструктуры, гарантирующая безопасное движение поездов.</a:t>
            </a:r>
          </a:p>
          <a:p>
            <a:pPr marL="0" indent="216000" algn="just">
              <a:spcBef>
                <a:spcPts val="0"/>
              </a:spcBef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Работниками РЦДМ Ю-УР выполняются функции учета, контроля и анализа состояния пути, рельсового хозяйства, земляного полотна, искусственных сооружений, устройств автоматики и телемеханики:</a:t>
            </a:r>
          </a:p>
          <a:p>
            <a:pPr marL="0" lvl="0" indent="216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оценка состояния геометрии рельсовой колеи мобильными средствами диагностики в режиме реального времени;</a:t>
            </a:r>
          </a:p>
          <a:p>
            <a:pPr marL="0" lvl="0" indent="216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ведение базы паспортных данных для работы мобильных средств диагностики;</a:t>
            </a:r>
          </a:p>
          <a:p>
            <a:pPr marL="0" lvl="0" indent="216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оценка ремонтов пути и паспортизация кривых участков пути;</a:t>
            </a:r>
          </a:p>
          <a:p>
            <a:pPr marL="0" lvl="0" indent="216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съемка профилей;</a:t>
            </a:r>
          </a:p>
          <a:p>
            <a:pPr marL="0" lvl="0" indent="216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контроль рельсового хозяйства мобильными средствами дефектоскопии;</a:t>
            </a:r>
          </a:p>
          <a:p>
            <a:pPr marL="0" lvl="0" indent="216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расшифровка результатов контроля рельсового хозяйства съемных и мобильных средств диагностики;</a:t>
            </a:r>
          </a:p>
          <a:p>
            <a:pPr marL="0" lvl="0" indent="216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диагностирование и мониторинг земляного полотна инструментальными средствами;</a:t>
            </a:r>
          </a:p>
          <a:p>
            <a:pPr marL="0" lvl="0" indent="216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обследование искусственных сооружений и лавиноопасных участков;</a:t>
            </a:r>
          </a:p>
          <a:p>
            <a:pPr marL="0" lvl="0" indent="216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проверка габаритного состояния инфраструктуры;</a:t>
            </a:r>
          </a:p>
          <a:p>
            <a:pPr marL="0" lvl="0" indent="216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проверка состояния пути с применением видеоконтроля; </a:t>
            </a:r>
          </a:p>
          <a:p>
            <a:pPr marL="0" lvl="0" indent="216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лубрикация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рельс с применением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вагонов-рельсосмазывателей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lvl="0" indent="216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проверка устройств автоматики и телемеханики. 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2952" y="188641"/>
            <a:ext cx="2592288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16000" algn="ctr"/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Гарантии и компенсации, предоставляемые</a:t>
            </a:r>
          </a:p>
          <a:p>
            <a:pPr indent="216000" algn="ctr"/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молодому специалисту</a:t>
            </a:r>
          </a:p>
          <a:p>
            <a:pPr indent="216000" algn="just"/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216000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Молодому специалисту после приема на работу выплачивается единовременное пособие в размере месячного должностного оклада (месячной тарифной ставки)</a:t>
            </a:r>
          </a:p>
          <a:p>
            <a:pPr indent="216000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При направлении молодого специалиста на работу, связанную с переездом в другую местность:</a:t>
            </a:r>
          </a:p>
          <a:p>
            <a:pPr lvl="0" indent="216000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Оплачиваются расходы на переезд молодого специалиста и членов его семьи, а также на провоз имущества;</a:t>
            </a:r>
          </a:p>
          <a:p>
            <a:pPr lvl="0" indent="216000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Оплачиваются расходы по обустройству на новом месте жительства;</a:t>
            </a:r>
          </a:p>
          <a:p>
            <a:pPr lvl="0" indent="216000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Выплачиваются суточные за каждый день нахождения в пути следования к месту работы;</a:t>
            </a:r>
          </a:p>
          <a:p>
            <a:pPr lvl="0" indent="216000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Предоставляется оплачиваемый отпуск ля обустройства на новом месте жительства продолжительностью до семи календарных дней;</a:t>
            </a:r>
          </a:p>
          <a:p>
            <a:pPr lvl="0" indent="216000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Возмещаются расходы по временному найму жилого помещения или предоставляется специализированное жилье (в установленном порядке)</a:t>
            </a:r>
          </a:p>
          <a:p>
            <a:pPr indent="216000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Молодому специалисту при наличии оснований предоставляется корпоративная поддержка для приобретения жилого помещения в собственность </a:t>
            </a:r>
          </a:p>
          <a:p>
            <a:pPr indent="216000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Молодому специалисту устанавливается ежемесячная плата за содержание его детей в дошкольных образовательных организациях и общеобразовательных школах-интернатах ОАО «РЖД» в размере до 5 % ежемесячных затрат </a:t>
            </a:r>
          </a:p>
          <a:p>
            <a:r>
              <a:rPr lang="ru-RU" sz="95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Рисунок 1" descr="D:\Щепина\книга\К истории ПЦД-ДИЦДМ\ПЦД фасад вх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02" y="2924944"/>
            <a:ext cx="26662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289</Words>
  <Application>Microsoft Office PowerPoint</Application>
  <PresentationFormat>Произвольный</PresentationFormat>
  <Paragraphs>56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ДИЦДМ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Булдакова</dc:creator>
  <cp:lastModifiedBy>chel-pcdok1</cp:lastModifiedBy>
  <cp:revision>32</cp:revision>
  <dcterms:created xsi:type="dcterms:W3CDTF">2020-07-22T05:52:40Z</dcterms:created>
  <dcterms:modified xsi:type="dcterms:W3CDTF">2020-07-23T03:11:27Z</dcterms:modified>
</cp:coreProperties>
</file>